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38" r:id="rId9"/>
    <p:sldId id="263" r:id="rId10"/>
    <p:sldId id="267" r:id="rId11"/>
    <p:sldId id="437" r:id="rId12"/>
    <p:sldId id="269" r:id="rId13"/>
    <p:sldId id="270" r:id="rId14"/>
    <p:sldId id="271" r:id="rId15"/>
    <p:sldId id="312" r:id="rId16"/>
    <p:sldId id="344" r:id="rId17"/>
    <p:sldId id="439" r:id="rId18"/>
    <p:sldId id="272" r:id="rId19"/>
    <p:sldId id="376" r:id="rId20"/>
    <p:sldId id="273" r:id="rId21"/>
    <p:sldId id="378" r:id="rId22"/>
    <p:sldId id="379" r:id="rId23"/>
    <p:sldId id="436" r:id="rId24"/>
    <p:sldId id="435" r:id="rId25"/>
    <p:sldId id="274" r:id="rId26"/>
    <p:sldId id="307" r:id="rId27"/>
    <p:sldId id="275" r:id="rId28"/>
    <p:sldId id="440" r:id="rId29"/>
    <p:sldId id="276" r:id="rId30"/>
    <p:sldId id="349" r:id="rId31"/>
    <p:sldId id="277" r:id="rId32"/>
    <p:sldId id="308" r:id="rId33"/>
    <p:sldId id="335" r:id="rId34"/>
    <p:sldId id="278" r:id="rId35"/>
    <p:sldId id="309" r:id="rId36"/>
    <p:sldId id="310" r:id="rId37"/>
    <p:sldId id="282" r:id="rId38"/>
    <p:sldId id="284" r:id="rId39"/>
    <p:sldId id="311" r:id="rId40"/>
    <p:sldId id="285" r:id="rId41"/>
    <p:sldId id="313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74" r:id="rId50"/>
    <p:sldId id="380" r:id="rId51"/>
    <p:sldId id="381" r:id="rId52"/>
    <p:sldId id="302" r:id="rId53"/>
    <p:sldId id="303" r:id="rId54"/>
    <p:sldId id="350" r:id="rId55"/>
    <p:sldId id="382" r:id="rId56"/>
    <p:sldId id="351" r:id="rId57"/>
    <p:sldId id="352" r:id="rId58"/>
    <p:sldId id="355" r:id="rId59"/>
    <p:sldId id="353" r:id="rId60"/>
    <p:sldId id="356" r:id="rId61"/>
    <p:sldId id="357" r:id="rId62"/>
    <p:sldId id="383" r:id="rId63"/>
    <p:sldId id="358" r:id="rId64"/>
    <p:sldId id="359" r:id="rId65"/>
    <p:sldId id="365" r:id="rId66"/>
    <p:sldId id="434" r:id="rId67"/>
    <p:sldId id="433" r:id="rId68"/>
    <p:sldId id="429" r:id="rId69"/>
    <p:sldId id="431" r:id="rId70"/>
    <p:sldId id="361" r:id="rId71"/>
    <p:sldId id="362" r:id="rId72"/>
    <p:sldId id="363" r:id="rId73"/>
    <p:sldId id="364" r:id="rId74"/>
    <p:sldId id="360" r:id="rId75"/>
    <p:sldId id="366" r:id="rId76"/>
    <p:sldId id="430" r:id="rId77"/>
    <p:sldId id="367" r:id="rId78"/>
    <p:sldId id="368" r:id="rId79"/>
    <p:sldId id="369" r:id="rId80"/>
    <p:sldId id="427" r:id="rId81"/>
    <p:sldId id="426" r:id="rId82"/>
    <p:sldId id="428" r:id="rId83"/>
    <p:sldId id="370" r:id="rId84"/>
    <p:sldId id="372" r:id="rId85"/>
    <p:sldId id="373" r:id="rId86"/>
    <p:sldId id="432" r:id="rId87"/>
    <p:sldId id="441" r:id="rId88"/>
    <p:sldId id="342" r:id="rId8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37282D"/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>
      <p:cViewPr varScale="1">
        <p:scale>
          <a:sx n="45" d="100"/>
          <a:sy n="45" d="100"/>
        </p:scale>
        <p:origin x="12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4B4F-E8F0-422E-81BC-F48279DD1E61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D26E-3621-4E70-966E-CFBAE281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264157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26068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250919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10866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71042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22888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640" y="3389083"/>
            <a:ext cx="3525519" cy="1158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71900" y="5118100"/>
            <a:ext cx="5461000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9525" y="3548811"/>
            <a:ext cx="57257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647" y="3775341"/>
            <a:ext cx="10871504" cy="4754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ckjohnso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ment-zero.com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049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15200" y="10795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537392" y="6478270"/>
            <a:ext cx="398081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 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1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03753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sz="54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 just text </a:t>
            </a:r>
            <a:endParaRPr lang="en-US" sz="54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ou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can right-click</a:t>
            </a:r>
            <a:r>
              <a:rPr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select</a:t>
            </a:r>
            <a:r>
              <a:rPr lang="en-US" sz="3600" dirty="0"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"View Source" on any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webpage to see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developer made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open and edit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HTML file in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text editor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4508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</a:rPr>
              <a:t>However, specialized code editors make writing code easier by providing</a:t>
            </a:r>
          </a:p>
          <a:p>
            <a:pPr>
              <a:lnSpc>
                <a:spcPct val="100000"/>
              </a:lnSpc>
              <a:buClr>
                <a:srgbClr val="5F5F5F"/>
              </a:buClr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Syntax highlighting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Autocomplete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 formatting</a:t>
            </a:r>
            <a:endParaRPr sz="3600" spc="-5" dirty="0">
              <a:solidFill>
                <a:srgbClr val="5F5F5F"/>
              </a:solidFill>
              <a:latin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524500" y="406400"/>
            <a:ext cx="3606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  <p:sp>
        <p:nvSpPr>
          <p:cNvPr id="8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E8E668E-0FF0-443A-9224-89B1FA8F30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CA48FA9-1E45-47B3-8FE0-CE7A6A5D442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  <p:extLst>
      <p:ext uri="{BB962C8B-B14F-4D97-AF65-F5344CB8AC3E}">
        <p14:creationId xmlns:p14="http://schemas.microsoft.com/office/powerpoint/2010/main" val="42782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06400"/>
            <a:ext cx="3187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</a:t>
            </a:r>
            <a:r>
              <a:rPr sz="5000" spc="-100" dirty="0"/>
              <a:t> </a:t>
            </a:r>
            <a:r>
              <a:rPr sz="5000" dirty="0"/>
              <a:t>EDITORS</a:t>
            </a:r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286000" y="2733281"/>
            <a:ext cx="1902155" cy="190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51100" y="4838700"/>
            <a:ext cx="14643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VS Code</a:t>
            </a:r>
          </a:p>
        </p:txBody>
      </p:sp>
      <p:sp>
        <p:nvSpPr>
          <p:cNvPr id="7" name="object 7"/>
          <p:cNvSpPr/>
          <p:nvPr/>
        </p:nvSpPr>
        <p:spPr>
          <a:xfrm>
            <a:off x="5715000" y="2844800"/>
            <a:ext cx="1676400" cy="168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40400" y="4838700"/>
            <a:ext cx="148780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Brackets</a:t>
            </a:r>
          </a:p>
        </p:txBody>
      </p:sp>
      <p:sp>
        <p:nvSpPr>
          <p:cNvPr id="9" name="object 9"/>
          <p:cNvSpPr/>
          <p:nvPr/>
        </p:nvSpPr>
        <p:spPr>
          <a:xfrm>
            <a:off x="8788400" y="2870200"/>
            <a:ext cx="1904276" cy="173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207500" y="4838700"/>
            <a:ext cx="94361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Atom</a:t>
            </a:r>
          </a:p>
        </p:txBody>
      </p:sp>
      <p:sp>
        <p:nvSpPr>
          <p:cNvPr id="11" name="object 11"/>
          <p:cNvSpPr/>
          <p:nvPr/>
        </p:nvSpPr>
        <p:spPr>
          <a:xfrm>
            <a:off x="7429500" y="6172200"/>
            <a:ext cx="19177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912100" y="8305800"/>
            <a:ext cx="90868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Coda</a:t>
            </a:r>
          </a:p>
        </p:txBody>
      </p:sp>
      <p:sp>
        <p:nvSpPr>
          <p:cNvPr id="13" name="object 13"/>
          <p:cNvSpPr/>
          <p:nvPr/>
        </p:nvSpPr>
        <p:spPr>
          <a:xfrm>
            <a:off x="3810000" y="6324600"/>
            <a:ext cx="1955800" cy="195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695700" y="8305800"/>
            <a:ext cx="224917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Sublime Text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FAF0CBF-C18A-40CC-9516-7CAB764E66C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84C2EA9-C35B-4F02-8A25-9BA5E83F89F6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 web browser reads an .html file and turns “mark up” language into formatted text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All browsers have a mode called “</a:t>
            </a:r>
            <a:r>
              <a:rPr lang="en-US" sz="3300" b="1" spc="-10" dirty="0">
                <a:solidFill>
                  <a:srgbClr val="5F5F5F"/>
                </a:solidFill>
                <a:latin typeface="Georgia"/>
                <a:cs typeface="Georgia"/>
              </a:rPr>
              <a:t>Developer Tools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” that show you the HTML, CSS, and </a:t>
            </a:r>
            <a:r>
              <a:rPr lang="en-US" sz="3300" spc="-1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 used to create that page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6339" y="2333358"/>
            <a:ext cx="10009061" cy="6542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Chrome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/Firefox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anywhere on the page </a:t>
            </a: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</a:t>
            </a:r>
            <a:r>
              <a:rPr sz="28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endParaRPr sz="28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159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OR hit the </a:t>
            </a:r>
            <a:r>
              <a:rPr sz="28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800" spc="-9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39701">
              <a:lnSpc>
                <a:spcPct val="100000"/>
              </a:lnSpc>
              <a:spcBef>
                <a:spcPts val="1595"/>
              </a:spcBef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Safari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93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</a:rPr>
              <a:t>Open Preferences &gt; Advanced &gt; Show Develop menu</a:t>
            </a:r>
          </a:p>
          <a:p>
            <a:pPr marL="562610" indent="-422909"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Right-click &gt; Inspect Element</a:t>
            </a:r>
            <a:endParaRPr lang="en-US" sz="280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Internet </a:t>
            </a: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Explorer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88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F12 key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9000" y="5880100"/>
            <a:ext cx="39370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Let’s try it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51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967B6-C6ED-4392-892C-1985F84E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10464" r="1469" b="4468"/>
          <a:stretch/>
        </p:blipFill>
        <p:spPr>
          <a:xfrm>
            <a:off x="0" y="1647391"/>
            <a:ext cx="13055600" cy="833480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4952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experiment directly in the browser using dev tools before making permanent changes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modify both HTML and CSS</a:t>
            </a: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Any changes disappear when you refresh the page – copy to a local file if you want to keep them!</a:t>
            </a:r>
          </a:p>
          <a:p>
            <a:pPr marL="24765" marR="5080" indent="-12700" algn="ctr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4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1605" y="5118100"/>
            <a:ext cx="54463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813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HTML	DOCUMENTS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0" y="3389083"/>
            <a:ext cx="130048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algn="ctr">
              <a:lnSpc>
                <a:spcPct val="100000"/>
              </a:lnSpc>
            </a:pPr>
            <a:r>
              <a:rPr dirty="0"/>
              <a:t>&lt;html&gt;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9777146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 browser doesn’t know what the content on your page actually is, unless you tell it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HTML tags describe your content to a browser so that it can be displayed properly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It provides a way for CSS to be applied, to give  more precise control over how the webpage is presented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95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5" y="-120144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30400" y="2895600"/>
            <a:ext cx="8949564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20" dirty="0">
                <a:solidFill>
                  <a:srgbClr val="5F5F5F"/>
                </a:solidFill>
                <a:latin typeface="Georgia"/>
                <a:cs typeface="Georgia"/>
              </a:rPr>
              <a:t>Who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</a:t>
            </a:r>
            <a:r>
              <a:rPr sz="3300" spc="-1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you?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Who am I?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you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0" dirty="0">
                <a:solidFill>
                  <a:srgbClr val="5F5F5F"/>
                </a:solidFill>
                <a:latin typeface="Georgia"/>
                <a:cs typeface="Georgia"/>
              </a:rPr>
              <a:t>do/study/etc?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experience with web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development?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Do you have related skills like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Photoshop, wireframing, email marketing, </a:t>
            </a:r>
            <a:r>
              <a:rPr lang="en-US" sz="3300" spc="-5" dirty="0" err="1">
                <a:solidFill>
                  <a:srgbClr val="5F5F5F"/>
                </a:solidFill>
                <a:latin typeface="Georgia"/>
              </a:rPr>
              <a:t>etc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?</a:t>
            </a:r>
            <a:endParaRPr sz="3300" spc="-5" dirty="0">
              <a:solidFill>
                <a:srgbClr val="5F5F5F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hoping to get out of this</a:t>
            </a:r>
            <a:r>
              <a:rPr sz="33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class?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0" y="489774"/>
            <a:ext cx="3013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Introductions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254550" y="533400"/>
            <a:ext cx="1000404" cy="6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406400"/>
            <a:ext cx="326262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DOCUMENT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200" y="2841839"/>
            <a:ext cx="8623300" cy="549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sz="2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820419">
              <a:lnSpc>
                <a:spcPct val="100000"/>
              </a:lnSpc>
              <a:spcBef>
                <a:spcPts val="33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My First</a:t>
            </a:r>
            <a:r>
              <a:rPr sz="2600" spc="-90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Page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The body is what the browser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sees.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73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Several ways to format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text.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8083" y="1893486"/>
            <a:ext cx="5780364" cy="4749165"/>
            <a:chOff x="7208083" y="1893486"/>
            <a:chExt cx="5780364" cy="4749165"/>
          </a:xfrm>
        </p:grpSpPr>
        <p:pic>
          <p:nvPicPr>
            <p:cNvPr id="7" name="Picture 2" descr="laptop_PNG8915.png (2046×1681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083" y="1893486"/>
              <a:ext cx="5780364" cy="474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5234" y="2743200"/>
              <a:ext cx="3208316" cy="200748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49836" y="1898705"/>
            <a:ext cx="5780364" cy="4749165"/>
            <a:chOff x="7249836" y="1898705"/>
            <a:chExt cx="5780364" cy="4749165"/>
          </a:xfrm>
        </p:grpSpPr>
        <p:grpSp>
          <p:nvGrpSpPr>
            <p:cNvPr id="10" name="Group 9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2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6895E-542C-43F0-A9D0-5E45590E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4529"/>
            <a:ext cx="8691818" cy="94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3B4AC-31F3-4DB3-91EA-EC6C72DD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076"/>
            <a:ext cx="8810626" cy="9737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57DEC-EC64-42BB-A098-B36BD0E44101}"/>
              </a:ext>
            </a:extLst>
          </p:cNvPr>
          <p:cNvSpPr/>
          <p:nvPr/>
        </p:nvSpPr>
        <p:spPr>
          <a:xfrm>
            <a:off x="6731000" y="18288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94C3-F7E4-4C70-94F5-A058CC72E874}"/>
              </a:ext>
            </a:extLst>
          </p:cNvPr>
          <p:cNvSpPr/>
          <p:nvPr/>
        </p:nvSpPr>
        <p:spPr>
          <a:xfrm>
            <a:off x="330200" y="552991"/>
            <a:ext cx="195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E8035-7105-483E-91AE-E9DFEFBB9A9B}"/>
              </a:ext>
            </a:extLst>
          </p:cNvPr>
          <p:cNvSpPr/>
          <p:nvPr/>
        </p:nvSpPr>
        <p:spPr>
          <a:xfrm>
            <a:off x="1599236" y="54102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DCE82-44EB-46AF-B7E8-C83A747C7F57}"/>
              </a:ext>
            </a:extLst>
          </p:cNvPr>
          <p:cNvSpPr/>
          <p:nvPr/>
        </p:nvSpPr>
        <p:spPr>
          <a:xfrm>
            <a:off x="10588625" y="4083580"/>
            <a:ext cx="199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A48FA-7C4F-4316-B53A-7C0076D7DC65}"/>
              </a:ext>
            </a:extLst>
          </p:cNvPr>
          <p:cNvSpPr/>
          <p:nvPr/>
        </p:nvSpPr>
        <p:spPr>
          <a:xfrm>
            <a:off x="10614990" y="8839200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AA363-65F4-4352-B031-82C845C7E3FF}"/>
              </a:ext>
            </a:extLst>
          </p:cNvPr>
          <p:cNvSpPr/>
          <p:nvPr/>
        </p:nvSpPr>
        <p:spPr>
          <a:xfrm>
            <a:off x="1310727" y="3378045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A83B7-AA40-4C22-9D71-BD967201E4E7}"/>
              </a:ext>
            </a:extLst>
          </p:cNvPr>
          <p:cNvSpPr/>
          <p:nvPr/>
        </p:nvSpPr>
        <p:spPr>
          <a:xfrm>
            <a:off x="10147271" y="6104776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D8890-B8FF-4F09-AEC8-0D98A8B4565D}"/>
              </a:ext>
            </a:extLst>
          </p:cNvPr>
          <p:cNvSpPr/>
          <p:nvPr/>
        </p:nvSpPr>
        <p:spPr>
          <a:xfrm>
            <a:off x="10588625" y="13716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548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289A1A-16A8-4AAC-AD72-62DD54B7864F}"/>
              </a:ext>
            </a:extLst>
          </p:cNvPr>
          <p:cNvSpPr/>
          <p:nvPr/>
        </p:nvSpPr>
        <p:spPr>
          <a:xfrm>
            <a:off x="711200" y="179360"/>
            <a:ext cx="12039600" cy="939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lang="en-US" sz="1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The Difference Between Visual Design and Graphic 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96FF"/>
                </a:solidFill>
                <a:latin typeface="Consolas"/>
                <a:cs typeface="Consolas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logo.jpg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="The Hard Refresh Logo"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="/courses.html"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 err="1">
                <a:latin typeface="Consolas"/>
              </a:rPr>
              <a:t>Skillcrush</a:t>
            </a:r>
            <a:r>
              <a:rPr lang="en-US" sz="1600" dirty="0">
                <a:latin typeface="Consolas"/>
              </a:rPr>
              <a:t> Courses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="/bootcamp.html"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Free 10-Day Bootcamp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Tech 101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			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="/html.html"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HTML &amp; CSS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="/career.html"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Career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 vs. Graphic Design: What’s the Difference?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Cameron-chapman.jpg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="Headshot of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Cameron Chapman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1600" dirty="0">
                <a:latin typeface="Consolas"/>
              </a:rPr>
              <a:t>Cameron Chapman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visual-vs-graphic.jpg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="Visual vs graphic design" /&gt; </a:t>
            </a:r>
            <a:r>
              <a:rPr lang="en-US" sz="1600" dirty="0">
                <a:latin typeface="Consolas"/>
                <a:cs typeface="Consolas"/>
              </a:rPr>
              <a:t>			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 Graphic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 User interface (UI) designer. 	    User experience (UX)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Web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84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071D-B048-4D31-8629-81B9C54C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1000"/>
            <a:ext cx="7105650" cy="9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027920" cy="580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5385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(sometimes called “elements”)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contained in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&lt;&gt;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b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rackets</a:t>
            </a:r>
            <a:endParaRPr sz="3600" dirty="0"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 around the content they are describing, with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a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600" b="1" spc="-1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1"/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&gt;Content goes in</a:t>
            </a:r>
            <a:r>
              <a:rPr lang="en-US" sz="3600" spc="-8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here&lt;/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lvl="0">
              <a:spcBef>
                <a:spcPts val="45"/>
              </a:spcBef>
            </a:pPr>
            <a:endParaRPr lang="en-US" sz="2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0000" y="9336278"/>
            <a:ext cx="280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"/>
                <a:cs typeface="Arial"/>
              </a:rPr>
              <a:t>20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16" t="9036" r="58306"/>
          <a:stretch/>
        </p:blipFill>
        <p:spPr>
          <a:xfrm>
            <a:off x="0" y="2755302"/>
            <a:ext cx="6266766" cy="6017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32B19-A564-48C1-A77C-47C6C475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4" r="2045"/>
          <a:stretch/>
        </p:blipFill>
        <p:spPr>
          <a:xfrm>
            <a:off x="5816600" y="2167506"/>
            <a:ext cx="7159801" cy="66149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11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406400"/>
            <a:ext cx="23742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10310470" cy="641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lowercase</a:t>
            </a:r>
            <a:endParaRPr sz="3300" dirty="0">
              <a:latin typeface="Georgia"/>
              <a:cs typeface="Georgia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94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</a:t>
            </a:r>
            <a:r>
              <a:rPr sz="3300" b="1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endParaRPr sz="2400" dirty="0">
              <a:latin typeface="Consolas"/>
              <a:cs typeface="Consolas"/>
            </a:endParaRPr>
          </a:p>
          <a:p>
            <a:pPr marL="12700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must be closed</a:t>
            </a:r>
            <a:endParaRPr sz="3300" dirty="0">
              <a:latin typeface="Georgia"/>
              <a:cs typeface="Georgia"/>
            </a:endParaRPr>
          </a:p>
          <a:p>
            <a:pPr marL="469900" lvl="1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paragraph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1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heading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2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Georgia"/>
              </a:rPr>
              <a:t>A few are “self closing” because the content they describe are part of the tag itself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/&gt;</a:t>
            </a:r>
            <a:endParaRPr sz="3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dirty="0"/>
              <a:t>Attributes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8862670" cy="6178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Some tags have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attributes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 that provide more information or meaning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6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Attributes have a </a:t>
            </a:r>
            <a:r>
              <a:rPr lang="en-US" sz="3200" dirty="0">
                <a:solidFill>
                  <a:srgbClr val="FF5400"/>
                </a:solidFill>
                <a:latin typeface="Consolas"/>
              </a:rPr>
              <a:t>name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and a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, joined with a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sign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200" spc="-25" dirty="0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is wrapped in quotes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endParaRPr lang="en-US" sz="32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3200" dirty="0">
                <a:latin typeface="Consolas"/>
                <a:cs typeface="Consolas"/>
              </a:rPr>
              <a:t>Google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6883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0"/>
            <a:ext cx="13004800" cy="8092440"/>
          </a:xfrm>
          <a:custGeom>
            <a:avLst/>
            <a:gdLst/>
            <a:ahLst/>
            <a:cxnLst/>
            <a:rect l="l" t="t" r="r" b="b"/>
            <a:pathLst>
              <a:path w="13004800" h="8092440">
                <a:moveTo>
                  <a:pt x="0" y="8092020"/>
                </a:moveTo>
                <a:lnTo>
                  <a:pt x="13004800" y="8092020"/>
                </a:lnTo>
                <a:lnTo>
                  <a:pt x="13004800" y="0"/>
                </a:lnTo>
                <a:lnTo>
                  <a:pt x="0" y="0"/>
                </a:lnTo>
                <a:lnTo>
                  <a:pt x="0" y="809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1147" y="2441144"/>
            <a:ext cx="734250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</a:t>
            </a:r>
            <a:r>
              <a:rPr sz="6400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doctype</a:t>
            </a:r>
            <a:r>
              <a:rPr lang="en-US"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64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9654" y="4550473"/>
            <a:ext cx="8785860" cy="3436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very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first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any HTML</a:t>
            </a:r>
            <a:r>
              <a:rPr sz="33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3950" dirty="0">
              <a:latin typeface="Times New Roman"/>
              <a:cs typeface="Times New Roman"/>
            </a:endParaRP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version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 document is 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(this one is HTML5)</a:t>
            </a: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If you don’t specify what version to use, the browser will guess…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35" y="0"/>
            <a:ext cx="13013635" cy="1796544"/>
          </a:xfrm>
          <a:custGeom>
            <a:avLst/>
            <a:gdLst/>
            <a:ahLst/>
            <a:cxnLst/>
            <a:rect l="l" t="t" r="r" b="b"/>
            <a:pathLst>
              <a:path w="13004800" h="1613535">
                <a:moveTo>
                  <a:pt x="0" y="1613433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13433"/>
                </a:lnTo>
                <a:lnTo>
                  <a:pt x="0" y="1613433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2895600"/>
            <a:ext cx="8507095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Six sessions over six weeks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Wednesdays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Feb 13 to March 13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3300" spc="-60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6:30-9:3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0 pm 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10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minute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break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somewhere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middle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No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grades, no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tests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feedback </a:t>
            </a: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highly</a:t>
            </a:r>
            <a:r>
              <a:rPr sz="3300" spc="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encouraged!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5900" y="534035"/>
            <a:ext cx="326580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CLASS</a:t>
            </a:r>
            <a:r>
              <a:rPr sz="5000" spc="-100" dirty="0"/>
              <a:t> </a:t>
            </a:r>
            <a:r>
              <a:rPr sz="5000" dirty="0"/>
              <a:t>SCHEDULE</a:t>
            </a:r>
          </a:p>
        </p:txBody>
      </p:sp>
      <p:sp>
        <p:nvSpPr>
          <p:cNvPr id="5" name="object 5"/>
          <p:cNvSpPr/>
          <p:nvPr/>
        </p:nvSpPr>
        <p:spPr>
          <a:xfrm>
            <a:off x="4398276" y="577355"/>
            <a:ext cx="641845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0026" y="4495800"/>
            <a:ext cx="1004474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XHTML 1.0 Strict//EN" "http://www.w3.org/TR/xhtml1/DTD/xhtml-strict.dtd"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tabLst>
                <a:tab pos="489013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HTML 4.01 Transitional//EN" "http://www.w3.org/TR/xhtml1/DTD/transitional.dtd"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7470" y="2575073"/>
            <a:ext cx="106276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These old doctypes are not commonly in use anymore:</a:t>
            </a:r>
          </a:p>
        </p:txBody>
      </p:sp>
    </p:spTree>
    <p:extLst>
      <p:ext uri="{BB962C8B-B14F-4D97-AF65-F5344CB8AC3E}">
        <p14:creationId xmlns:p14="http://schemas.microsoft.com/office/powerpoint/2010/main" val="231450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DECLARATIOn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20861" y="2438400"/>
            <a:ext cx="295211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9654" y="4356100"/>
            <a:ext cx="581088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top line after</a:t>
            </a: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doctype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sz="33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6167" y="4356100"/>
            <a:ext cx="222694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declaration.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54" y="5304574"/>
            <a:ext cx="984313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“This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where everything</a:t>
            </a:r>
            <a:r>
              <a:rPr sz="3300" spc="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starts!”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343" y="7002145"/>
            <a:ext cx="933132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&lt;!-- everything else</a:t>
            </a:r>
            <a:r>
              <a:rPr sz="36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--&gt;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701800" y="2220263"/>
            <a:ext cx="9834670" cy="684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699" algn="ctr">
              <a:buSzPct val="75000"/>
              <a:tabLst>
                <a:tab pos="410209" algn="l"/>
                <a:tab pos="410845" algn="l"/>
              </a:tabLst>
            </a:pPr>
            <a:r>
              <a:rPr lang="en-US" sz="4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Comments are great </a:t>
            </a:r>
            <a:r>
              <a:rPr lang="en-US" sz="48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--&gt;</a:t>
            </a:r>
            <a:endParaRPr lang="en-US" sz="4800" dirty="0">
              <a:latin typeface="Consolas" panose="020B0609020204030204" pitchFamily="49" charset="0"/>
              <a:cs typeface="Courier New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000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sz="20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Are 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the user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their</a:t>
            </a:r>
            <a:r>
              <a:rPr sz="3200" spc="-1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Great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leaving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notes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yourself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r>
              <a:rPr sz="32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developers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Can be seen in “view source” (right-click in a browser -&gt; View Source)</a:t>
            </a:r>
          </a:p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endParaRPr lang="en-US" sz="3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930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3200" y="2464811"/>
            <a:ext cx="9834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Sometimes they don’t really have a point…</a:t>
            </a: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3"/>
          <a:stretch/>
        </p:blipFill>
        <p:spPr>
          <a:xfrm>
            <a:off x="979497" y="3886200"/>
            <a:ext cx="110388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9032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</a:t>
            </a:r>
            <a:r>
              <a:rPr sz="5000" spc="-100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362200"/>
            <a:ext cx="11582400" cy="528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07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6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743075">
              <a:lnSpc>
                <a:spcPct val="100000"/>
              </a:lnSpc>
            </a:pPr>
            <a:endParaRPr lang="en-US" sz="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  <a:buSzPct val="75000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Holds i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 document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that is (mostly)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user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Any content other than 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title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not shown on the page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!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 and</a:t>
            </a:r>
            <a:r>
              <a:rPr sz="32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Don’t mix this up with “headings” such as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8004285"/>
            <a:ext cx="6603365" cy="137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07060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metadata and resources</a:t>
            </a:r>
            <a:r>
              <a:rPr sz="2600" spc="-6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Harrington"/>
              </a:rPr>
              <a:t>--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514600"/>
            <a:ext cx="9601200" cy="3242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/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nsolas"/>
            </a:endParaRPr>
          </a:p>
          <a:p>
            <a:pPr marL="744220">
              <a:lnSpc>
                <a:spcPct val="100000"/>
              </a:lnSpc>
            </a:pPr>
            <a:endParaRPr sz="4000" dirty="0">
              <a:latin typeface="Consolas" panose="020B0609020204030204" pitchFamily="49" charset="0"/>
              <a:cs typeface="Times New Roman"/>
            </a:endParaRP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Displays </a:t>
            </a:r>
            <a:r>
              <a:rPr sz="30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000" spc="-1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000" spc="-5" dirty="0">
                <a:solidFill>
                  <a:srgbClr val="5F5F5F"/>
                </a:solidFill>
                <a:latin typeface="Georgia"/>
                <a:cs typeface="Georgia"/>
              </a:rPr>
              <a:t>browser tab</a:t>
            </a: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US" sz="3000" b="1" spc="-5" dirty="0">
                <a:solidFill>
                  <a:srgbClr val="5F5F5F"/>
                </a:solidFill>
                <a:latin typeface="Georgia"/>
                <a:cs typeface="Georgia"/>
              </a:rPr>
              <a:t>Required </a:t>
            </a:r>
            <a:r>
              <a:rPr lang="en-US" sz="3000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0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25552" y="3451192"/>
            <a:ext cx="6001448" cy="4930808"/>
            <a:chOff x="7249836" y="1898705"/>
            <a:chExt cx="5780364" cy="4749165"/>
          </a:xfrm>
        </p:grpSpPr>
        <p:grpSp>
          <p:nvGrpSpPr>
            <p:cNvPr id="11" name="Group 10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3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6237725" y="3892544"/>
            <a:ext cx="1981200" cy="1211708"/>
          </a:xfrm>
          <a:prstGeom prst="rightArrow">
            <a:avLst/>
          </a:prstGeom>
          <a:solidFill>
            <a:srgbClr val="CB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C115C-E24F-4301-A7CD-2FF32228141F}"/>
              </a:ext>
            </a:extLst>
          </p:cNvPr>
          <p:cNvSpPr/>
          <p:nvPr/>
        </p:nvSpPr>
        <p:spPr>
          <a:xfrm>
            <a:off x="1168400" y="6858000"/>
            <a:ext cx="65024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957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48029" y="2523292"/>
            <a:ext cx="94691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21200" y="5709562"/>
            <a:ext cx="7694086" cy="3647577"/>
            <a:chOff x="4586657" y="5613375"/>
            <a:chExt cx="7922843" cy="37560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5613375"/>
              <a:ext cx="6934200" cy="3756025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586657" y="7523074"/>
              <a:ext cx="2091416" cy="1441942"/>
            </a:xfrm>
            <a:prstGeom prst="rightArrow">
              <a:avLst/>
            </a:prstGeom>
            <a:solidFill>
              <a:srgbClr val="CB3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44600" y="3553240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0209" indent="-397510">
              <a:lnSpc>
                <a:spcPct val="100000"/>
              </a:lnSpc>
              <a:spcBef>
                <a:spcPts val="2995"/>
              </a:spcBef>
              <a:buSzPct val="75000"/>
              <a:buFont typeface="Lora"/>
              <a:buChar char="•"/>
              <a:tabLst>
                <a:tab pos="410209" algn="l"/>
                <a:tab pos="410845" algn="l"/>
                <a:tab pos="45339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Also the name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of the</a:t>
            </a:r>
            <a:r>
              <a:rPr lang="en-US" sz="3200" spc="3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page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page is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bookmarked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200" dirty="0">
              <a:latin typeface="Georgia" panose="02040502050405020303" pitchFamily="18" charset="0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title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page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search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results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Google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906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891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67777" y="2362200"/>
            <a:ext cx="9578975" cy="705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00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70485">
              <a:spcBef>
                <a:spcPts val="4605"/>
              </a:spcBef>
              <a:buSzPct val="75000"/>
              <a:tabLst>
                <a:tab pos="497205" algn="l"/>
                <a:tab pos="49784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part of the HTML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document that’s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to the</a:t>
            </a:r>
            <a:r>
              <a:rPr lang="en-US"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endParaRPr sz="3200" dirty="0">
              <a:latin typeface="Georgia"/>
              <a:cs typeface="Georgia"/>
            </a:endParaRPr>
          </a:p>
          <a:p>
            <a:pPr marL="497205" marR="5080" indent="-426720">
              <a:spcBef>
                <a:spcPts val="815"/>
              </a:spcBef>
              <a:buSzPct val="75000"/>
              <a:buFont typeface="Lora"/>
              <a:buChar char="•"/>
              <a:tabLst>
                <a:tab pos="497205" algn="l"/>
                <a:tab pos="49784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Contains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all content of the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document,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such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as tags,  links, images,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etc.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3250" dirty="0">
              <a:latin typeface="Times New Roman"/>
              <a:cs typeface="Times New Roman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  <a:p>
            <a:pPr marL="76708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&lt;!-- all my sweet content</a:t>
            </a:r>
            <a:r>
              <a:rPr sz="2800" spc="-85" dirty="0">
                <a:solidFill>
                  <a:srgbClr val="00AA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--&gt;</a:t>
            </a:r>
            <a:endParaRPr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884197" y="2476500"/>
            <a:ext cx="8483600" cy="525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My Page</a:t>
            </a:r>
            <a:r>
              <a:rPr sz="4400" spc="-6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Header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7780" marR="107314">
              <a:spcBef>
                <a:spcPts val="2575"/>
              </a:spcBef>
            </a:pPr>
            <a:endParaRPr lang="en-US" sz="1100" b="1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7780" marR="107314">
              <a:spcBef>
                <a:spcPts val="2575"/>
              </a:spcBef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range from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least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4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706120"/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to</a:t>
            </a:r>
            <a:r>
              <a:rPr lang="en-US" sz="3200" spc="-1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706120"/>
            <a:endParaRPr lang="en-US" sz="2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287145"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Search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en</a:t>
            </a:r>
            <a:r>
              <a:rPr sz="3200" spc="70" dirty="0">
                <a:solidFill>
                  <a:srgbClr val="5F5F5F"/>
                </a:solidFill>
                <a:latin typeface="Georgia"/>
                <a:cs typeface="Georgia"/>
              </a:rPr>
              <a:t>g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ines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use</a:t>
            </a:r>
            <a:r>
              <a:rPr sz="3200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	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&lt;</a:t>
            </a:r>
            <a:r>
              <a:rPr sz="3200" spc="100" dirty="0" err="1">
                <a:solidFill>
                  <a:srgbClr val="7F007F"/>
                </a:solidFill>
                <a:latin typeface="Consolas" panose="020B0609020204030204" pitchFamily="49" charset="0"/>
                <a:cs typeface="Lora"/>
              </a:rPr>
              <a:t>h1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&gt;</a:t>
            </a:r>
            <a:r>
              <a:rPr sz="3200" b="1" dirty="0">
                <a:solidFill>
                  <a:srgbClr val="5F5F5F"/>
                </a:solidFill>
                <a:latin typeface="Lora"/>
                <a:cs typeface="Lor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determine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information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</a:t>
            </a:r>
            <a:r>
              <a:rPr sz="32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228600" y="2667000"/>
            <a:ext cx="8483600" cy="52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ing 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2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3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4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5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6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2700" marR="1287145">
              <a:lnSpc>
                <a:spcPct val="160600"/>
              </a:lnSpc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endParaRPr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2231353"/>
            <a:ext cx="3619500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048000"/>
            <a:ext cx="10210800" cy="5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Basics of 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HTML and CSS</a:t>
            </a: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latin typeface="Georgia"/>
              <a:cs typeface="Georgia"/>
            </a:endParaRPr>
          </a:p>
          <a:p>
            <a:pPr marL="440055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Using CSS to style web pages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20" dirty="0">
                <a:solidFill>
                  <a:srgbClr val="5F5F5F"/>
                </a:solidFill>
                <a:latin typeface="Georgia"/>
                <a:cs typeface="Georgia"/>
              </a:rPr>
              <a:t>Website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structure, navigation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sz="3300" spc="2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organization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Preparing images for use on the web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related technologies (</a:t>
            </a:r>
            <a:r>
              <a:rPr lang="en-US" sz="33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 Git)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1500" y="622680"/>
            <a:ext cx="635000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8600" y="533400"/>
            <a:ext cx="4394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course</a:t>
            </a:r>
            <a:r>
              <a:rPr sz="5000" spc="-75" dirty="0"/>
              <a:t> </a:t>
            </a:r>
            <a:r>
              <a:rPr sz="5000" spc="-5" dirty="0"/>
              <a:t>OVERVIEW</a:t>
            </a:r>
            <a:endParaRPr sz="5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10" dirty="0"/>
              <a:t>PARAGRAPHS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0" y="2743200"/>
            <a:ext cx="10795000" cy="64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1975" algn="l"/>
              </a:tabLst>
            </a:pP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sz="4400" dirty="0"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paragraph!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Browsers automatically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add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 bottom margin to 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they display the webpage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(although this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be changed with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CSS)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HTML ignores white space, so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this displays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same:</a:t>
            </a: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lang="en-US" sz="3200" dirty="0"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73025">
              <a:tabLst>
                <a:tab pos="615315" algn="l"/>
                <a:tab pos="61595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I'</a:t>
            </a:r>
            <a:r>
              <a:rPr lang="en-US" sz="32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 paragraph!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527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formatting</a:t>
            </a:r>
            <a:endParaRPr sz="500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9538" y="2630321"/>
            <a:ext cx="7718523" cy="4398594"/>
          </a:xfrm>
          <a:prstGeom prst="rect">
            <a:avLst/>
          </a:prstGeom>
        </p:spPr>
        <p:txBody>
          <a:bodyPr vert="horz" wrap="square" lIns="0" tIns="58374" rIns="0" bIns="0" rtlCol="0">
            <a:spAutoFit/>
          </a:bodyPr>
          <a:lstStyle/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35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i="1" spc="-60" dirty="0">
                <a:latin typeface="Georgia" panose="02040502050405020303" pitchFamily="18" charset="0"/>
              </a:rPr>
              <a:t>emphasis</a:t>
            </a:r>
            <a:endParaRPr lang="en-US" i="1" spc="-60" dirty="0">
              <a:solidFill>
                <a:sysClr val="windowText" lastClr="000000"/>
              </a:solidFill>
              <a:latin typeface="Georgia" panose="02040502050405020303" pitchFamily="18" charset="0"/>
              <a:cs typeface="+mn-cs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italic </a:t>
            </a:r>
            <a:endParaRPr lang="en-US" spc="-10" dirty="0">
              <a:latin typeface="Georgia" panose="02040502050405020303" pitchFamily="18" charset="0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50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 </a:t>
            </a:r>
            <a:r>
              <a:rPr b="1" spc="45" dirty="0">
                <a:latin typeface="Georgia" panose="02040502050405020303" pitchFamily="18" charset="0"/>
              </a:rPr>
              <a:t>importance</a:t>
            </a:r>
            <a:endParaRPr lang="en-US" b="1" spc="45" dirty="0">
              <a:latin typeface="Georgia" panose="02040502050405020303" pitchFamily="18" charset="0"/>
            </a:endParaRPr>
          </a:p>
          <a:p>
            <a:pPr marL="1569720" marR="508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bold </a:t>
            </a: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7809D-B1BC-4172-B291-A6705A3CE06B}"/>
              </a:ext>
            </a:extLst>
          </p:cNvPr>
          <p:cNvSpPr/>
          <p:nvPr/>
        </p:nvSpPr>
        <p:spPr>
          <a:xfrm>
            <a:off x="482600" y="7246870"/>
            <a:ext cx="754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8220" marR="508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That's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not a knife.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This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is a knife.</a:t>
            </a:r>
          </a:p>
          <a:p>
            <a:pPr marL="998220" marR="5080" lvl="1"/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1185B-669E-4F73-91D9-11F3002361E5}"/>
              </a:ext>
            </a:extLst>
          </p:cNvPr>
          <p:cNvGrpSpPr/>
          <p:nvPr/>
        </p:nvGrpSpPr>
        <p:grpSpPr>
          <a:xfrm>
            <a:off x="7003352" y="4416265"/>
            <a:ext cx="6001448" cy="4930808"/>
            <a:chOff x="7416800" y="1674495"/>
            <a:chExt cx="6001448" cy="4930808"/>
          </a:xfrm>
        </p:grpSpPr>
        <p:pic>
          <p:nvPicPr>
            <p:cNvPr id="7" name="Picture 2" descr="laptop_PNG8915.png (2046×1681)">
              <a:extLst>
                <a:ext uri="{FF2B5EF4-FFF2-40B4-BE49-F238E27FC236}">
                  <a16:creationId xmlns:a16="http://schemas.microsoft.com/office/drawing/2014/main" id="{241C0E8B-0A6C-466C-A4D8-C37EDE55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0" y="1674495"/>
              <a:ext cx="6001448" cy="4930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C709F-B14B-4A17-B55F-D24A6E44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4523" y="2452462"/>
              <a:ext cx="3567904" cy="22765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B99F63-46A0-49CA-AC87-95AD4525B7A9}"/>
                </a:ext>
              </a:extLst>
            </p:cNvPr>
            <p:cNvSpPr/>
            <p:nvPr/>
          </p:nvSpPr>
          <p:spPr>
            <a:xfrm>
              <a:off x="8875436" y="3318638"/>
              <a:ext cx="3084175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541020" marR="5080"/>
              <a:r>
                <a:rPr lang="en-US" sz="2800" i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That’s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not a knife. </a:t>
              </a:r>
              <a:r>
                <a:rPr lang="en-US" sz="2800" b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This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is a knife.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5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8559" y="2209800"/>
            <a:ext cx="6316841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Unordered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bullets</a:t>
            </a:r>
            <a:endParaRPr sz="4100" dirty="0">
              <a:latin typeface="Times New Roman"/>
              <a:cs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204B8-AE12-48E1-83B0-564B648BCEA8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1B9D8E-3911-43DD-A37C-E65E2999FD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835BCF-3967-4CBD-B004-9EA9FF04ADC7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DCED5977-FEFC-44EF-AD6C-11B393ABF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EB34000-550D-4B55-A47D-13CF7682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686A5D-15A6-4CE4-BEF7-7DA4FEF61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6099C-70B5-493B-BC4C-455997146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0DB3-6BEA-4C6D-8264-45E56BC5D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6039668"/>
            <a:ext cx="2057400" cy="9869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1" y="2209800"/>
            <a:ext cx="6477000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lang="en-US" sz="4400" dirty="0"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Ordered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lang="en-US"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numbers</a:t>
            </a:r>
            <a:endParaRPr lang="en-US" sz="4100" dirty="0"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4D43B-55C7-47CD-91D4-A070D9709CA0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5245F7-BA9D-4973-851A-A2F9B3C52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0816EE4-1C00-444E-AE4F-912B3756F4E4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8" name="Picture 2" descr="laptop_PNG8915.png (2046×1681)">
                  <a:extLst>
                    <a:ext uri="{FF2B5EF4-FFF2-40B4-BE49-F238E27FC236}">
                      <a16:creationId xmlns:a16="http://schemas.microsoft.com/office/drawing/2014/main" id="{8DE97426-421D-4064-AA20-0D14605C16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EABAC7F-BF7B-4F6D-AB80-C3562ACAE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F5D60F-BBA8-40F1-8B9B-572078CD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0EBD4-BCC3-48FE-BC12-BDD9D36A3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94" y="2260600"/>
            <a:ext cx="7546975" cy="496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37540">
              <a:lnSpc>
                <a:spcPct val="100000"/>
              </a:lnSpc>
              <a:spcBef>
                <a:spcPts val="23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Both unordered and ordered lists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can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only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list items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2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directly</a:t>
            </a:r>
            <a:endParaRPr sz="3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22653" y="4102071"/>
            <a:ext cx="6117947" cy="4356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5000"/>
              <a:tabLst>
                <a:tab pos="447040" algn="l"/>
                <a:tab pos="447675" algn="l"/>
                <a:tab pos="194310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</a:rPr>
              <a:t>Images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are “self-</a:t>
            </a:r>
            <a:r>
              <a:rPr sz="2800" dirty="0">
                <a:solidFill>
                  <a:srgbClr val="5F5F5F"/>
                </a:solidFill>
                <a:latin typeface="Georgia"/>
              </a:rPr>
              <a:t>closing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"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(meaning they end with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) and have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two required </a:t>
            </a:r>
            <a:r>
              <a:rPr sz="2800" b="1" spc="-15" dirty="0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r>
              <a:rPr sz="28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2800" dirty="0">
              <a:latin typeface="Georgia"/>
              <a:cs typeface="Georgia"/>
            </a:endParaRPr>
          </a:p>
          <a:p>
            <a:pPr marL="891540" lvl="1" indent="-434975">
              <a:lnSpc>
                <a:spcPct val="100000"/>
              </a:lnSpc>
              <a:spcBef>
                <a:spcPts val="2255"/>
              </a:spcBef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 err="1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2800" b="1" dirty="0">
                <a:solidFill>
                  <a:srgbClr val="5F5F5F"/>
                </a:solidFill>
                <a:latin typeface="Georgia"/>
              </a:rPr>
              <a:t>path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to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where the file lives (local or external)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5F5F"/>
              </a:buClr>
              <a:buSzPct val="104000"/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891540" marR="5080" lvl="1" indent="-434975">
              <a:lnSpc>
                <a:spcPts val="3620"/>
              </a:lnSpc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200" b="1" spc="-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a </a:t>
            </a:r>
            <a:r>
              <a:rPr sz="2800" b="1" dirty="0">
                <a:solidFill>
                  <a:srgbClr val="5F5F5F"/>
                </a:solidFill>
                <a:latin typeface="Georgia"/>
              </a:rPr>
              <a:t>description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of the image (used for screen  readers, search engines, etc)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9245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9414B6A-6E05-4A77-8A83-21F6661981BC}"/>
              </a:ext>
            </a:extLst>
          </p:cNvPr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295255" cy="479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height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="200"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="Ollie"</a:t>
            </a:r>
            <a:r>
              <a:rPr sz="30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822960" marR="5130165" indent="-474345">
              <a:lnSpc>
                <a:spcPts val="291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height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width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resize  images and ensure the page</a:t>
            </a:r>
          </a:p>
          <a:p>
            <a:pPr marL="82296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doesn't jump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822960" marR="4551680" indent="-474345">
              <a:lnSpc>
                <a:spcPct val="9330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title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is shown as a tooltip in  some browsers when you hover  your mouse over the image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375" y="393471"/>
            <a:ext cx="5517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Links with the anchor</a:t>
            </a:r>
            <a:r>
              <a:rPr sz="5000" spc="-100" dirty="0"/>
              <a:t> </a:t>
            </a:r>
            <a:r>
              <a:rPr sz="5000" dirty="0"/>
              <a:t>tag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7024" y="2437609"/>
            <a:ext cx="11150752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4000" dirty="0">
                <a:latin typeface="Consolas"/>
                <a:cs typeface="Consolas"/>
              </a:rPr>
              <a:t>Google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4000" dirty="0">
              <a:latin typeface="Consolas"/>
              <a:cs typeface="Consolas"/>
            </a:endParaRPr>
          </a:p>
          <a:p>
            <a:pPr marL="643890" indent="-541655" algn="ctr">
              <a:lnSpc>
                <a:spcPct val="100000"/>
              </a:lnSpc>
              <a:buSzPct val="114285"/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4000" spc="-5" dirty="0"/>
          </a:p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en-US" sz="4000" spc="-5" dirty="0"/>
              <a:t> </a:t>
            </a:r>
            <a:r>
              <a:rPr lang="en-US" sz="4000" spc="10" dirty="0">
                <a:latin typeface="Georgia" panose="02040502050405020303" pitchFamily="18" charset="0"/>
              </a:rPr>
              <a:t>The</a:t>
            </a:r>
            <a:r>
              <a:rPr lang="en-US" sz="4000" spc="-5" dirty="0"/>
              <a:t> </a:t>
            </a:r>
            <a:r>
              <a:rPr lang="en-US" sz="4000" dirty="0"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4000" dirty="0">
                <a:latin typeface="Consolas"/>
                <a:cs typeface="Consolas"/>
              </a:rPr>
              <a:t>&gt;</a:t>
            </a:r>
            <a:r>
              <a:rPr lang="en-US" sz="4000" spc="-950" dirty="0">
                <a:latin typeface="Consolas"/>
                <a:cs typeface="Consolas"/>
              </a:rPr>
              <a:t> </a:t>
            </a:r>
            <a:r>
              <a:rPr lang="en-US" sz="4000" spc="10" dirty="0">
                <a:latin typeface="Georgia" panose="02040502050405020303" pitchFamily="18" charset="0"/>
              </a:rPr>
              <a:t>element defines </a:t>
            </a:r>
            <a:r>
              <a:rPr lang="en-US" sz="4000" dirty="0">
                <a:latin typeface="Georgia" panose="02040502050405020303" pitchFamily="18" charset="0"/>
              </a:rPr>
              <a:t>an </a:t>
            </a:r>
            <a:r>
              <a:rPr lang="en-US" sz="4000" spc="-5" dirty="0">
                <a:latin typeface="Georgia" panose="02040502050405020303" pitchFamily="18" charset="0"/>
              </a:rPr>
              <a:t>“anchor tag” </a:t>
            </a:r>
            <a:r>
              <a:rPr lang="en-US" sz="4000" dirty="0">
                <a:latin typeface="Georgia" panose="02040502050405020303" pitchFamily="18" charset="0"/>
              </a:rPr>
              <a:t>or link</a:t>
            </a:r>
          </a:p>
          <a:p>
            <a:pPr marL="102235" algn="ctr">
              <a:buSzPct val="114285"/>
              <a:tabLst>
                <a:tab pos="643890" algn="l"/>
                <a:tab pos="644525" algn="l"/>
              </a:tabLst>
            </a:pPr>
            <a:endParaRPr sz="2800" dirty="0">
              <a:latin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1C90A-7E35-402D-A1C5-CD9CAF7A3EDD}"/>
              </a:ext>
            </a:extLst>
          </p:cNvPr>
          <p:cNvSpPr/>
          <p:nvPr/>
        </p:nvSpPr>
        <p:spPr>
          <a:xfrm>
            <a:off x="929025" y="5067568"/>
            <a:ext cx="7569352" cy="334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Anything inside </a:t>
            </a:r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latin typeface="Consolas"/>
                <a:cs typeface="Consolas"/>
              </a:rPr>
              <a:t>&gt;</a:t>
            </a:r>
            <a:r>
              <a:rPr lang="en-US" sz="2800" spc="-1035" dirty="0">
                <a:latin typeface="Consolas"/>
                <a:cs typeface="Consolas"/>
              </a:rPr>
              <a:t> </a:t>
            </a: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is clickable – this can be text, an  image, or any other valid HTML</a:t>
            </a: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1200" dirty="0">
              <a:latin typeface="Georgia" panose="02040502050405020303" pitchFamily="18" charset="0"/>
            </a:endParaRP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The browser will automatically underline links and turn the text inside blue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12239-BE56-491A-9B21-59B399671F5D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2B1D02-5483-41E9-8DC0-0F175B944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0AFE93-0DDD-441D-8130-DF23AC5188E5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2" name="Picture 2" descr="laptop_PNG8915.png (2046×1681)">
                  <a:extLst>
                    <a:ext uri="{FF2B5EF4-FFF2-40B4-BE49-F238E27FC236}">
                      <a16:creationId xmlns:a16="http://schemas.microsoft.com/office/drawing/2014/main" id="{527BB7AE-6C2F-404E-9C99-0FE767128A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A2E2592-0F3F-4CC6-80E9-7246A7079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8B01B6-4334-4B6B-A1AC-85F12B476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BF9538-2CF1-4CB6-BB41-F056DD17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18E4F-02D6-4EF8-AC8D-29C816CAC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05" y="6060023"/>
            <a:ext cx="25717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Some</a:t>
            </a:r>
            <a:r>
              <a:rPr sz="5000" spc="-100" dirty="0"/>
              <a:t> </a:t>
            </a:r>
            <a:r>
              <a:rPr sz="5000" dirty="0"/>
              <a:t>&lt;A&gt;ttributes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612334" cy="4695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="http://google.com"</a:t>
            </a:r>
            <a:r>
              <a:rPr sz="30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="Search" 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="_blank"&gt;</a:t>
            </a:r>
            <a:r>
              <a:rPr sz="3000" dirty="0">
                <a:solidFill>
                  <a:srgbClr val="5F5F5F"/>
                </a:solidFill>
                <a:latin typeface="Consolas"/>
                <a:cs typeface="Consolas"/>
              </a:rPr>
              <a:t>Google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905510" marR="146685" indent="-434975">
              <a:lnSpc>
                <a:spcPct val="109300"/>
              </a:lnSpc>
              <a:spcBef>
                <a:spcPts val="2510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200" spc="-95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URL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where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 should send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 user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marR="5080" indent="-434975">
              <a:lnSpc>
                <a:spcPct val="116700"/>
              </a:lnSpc>
              <a:spcBef>
                <a:spcPts val="332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200" spc="-101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appears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tooltip when you mouse over 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link.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'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aloud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screen</a:t>
            </a:r>
            <a:r>
              <a:rPr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readers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indent="-434975">
              <a:lnSpc>
                <a:spcPct val="100000"/>
              </a:lnSpc>
              <a:spcBef>
                <a:spcPts val="299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_blank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"</a:t>
            </a:r>
            <a:r>
              <a:rPr sz="3200" spc="-10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forces the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link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open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a new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tab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indicates that everything inside is related to navigation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are u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sed to define content sections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wraps footer content (for example copyright)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6600" y="2670157"/>
            <a:ext cx="9067800" cy="4442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1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Code editors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spcBef>
                <a:spcPts val="2040"/>
              </a:spcBef>
              <a:buSzPct val="74242"/>
              <a:tabLst>
                <a:tab pos="440055" algn="l"/>
                <a:tab pos="440690" algn="l"/>
              </a:tabLst>
            </a:pPr>
            <a:endParaRPr sz="1000" dirty="0"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Basic HTML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 CSS – font styling, colors, alignment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Build your first web page!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today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6081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separate content into logical sections, and they don’t visually change the page until you apply CSS</a:t>
            </a: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But, they help organize content and allow search engines to understand the structure of your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ECB3-C984-495C-BD1E-0ADEA72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17" y="119684"/>
            <a:ext cx="10220325" cy="915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581F6-8214-4772-AA34-2BED9695CD20}"/>
              </a:ext>
            </a:extLst>
          </p:cNvPr>
          <p:cNvSpPr/>
          <p:nvPr/>
        </p:nvSpPr>
        <p:spPr>
          <a:xfrm>
            <a:off x="11517242" y="3548811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1B30-491C-47E3-9DF2-692E28F20633}"/>
              </a:ext>
            </a:extLst>
          </p:cNvPr>
          <p:cNvSpPr/>
          <p:nvPr/>
        </p:nvSpPr>
        <p:spPr>
          <a:xfrm>
            <a:off x="177800" y="62484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ADEDB-F029-46B7-85F1-F99BD039947C}"/>
              </a:ext>
            </a:extLst>
          </p:cNvPr>
          <p:cNvSpPr/>
          <p:nvPr/>
        </p:nvSpPr>
        <p:spPr>
          <a:xfrm>
            <a:off x="177800" y="15240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F43B2-082E-4142-839C-D88207EDEB94}"/>
              </a:ext>
            </a:extLst>
          </p:cNvPr>
          <p:cNvSpPr/>
          <p:nvPr/>
        </p:nvSpPr>
        <p:spPr>
          <a:xfrm>
            <a:off x="11396322" y="202510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410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16565"/>
            <a:ext cx="13004800" cy="973703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656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3200" y="2362200"/>
            <a:ext cx="9571990" cy="6027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8844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 that about something that  interests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450215" indent="-433070">
              <a:lnSpc>
                <a:spcPct val="100000"/>
              </a:lnSpc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Open VS Code and create a new file</a:t>
            </a:r>
          </a:p>
          <a:p>
            <a:pPr marL="907415" lvl="1" indent="-433070"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Name it </a:t>
            </a:r>
            <a:r>
              <a:rPr lang="en-US" sz="3100" b="1" spc="-5" dirty="0">
                <a:solidFill>
                  <a:srgbClr val="5F5F5F"/>
                </a:solidFill>
                <a:latin typeface="Georgia"/>
                <a:cs typeface="Georgia"/>
              </a:rPr>
              <a:t>index.html</a:t>
            </a:r>
            <a:endParaRPr lang="en-US" sz="31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some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heading tags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paragraph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at least one</a:t>
            </a:r>
            <a:r>
              <a:rPr sz="31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list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Show 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Validate your</a:t>
            </a:r>
            <a:r>
              <a:rPr sz="31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by copying it into the form here: 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https://validator.w3.org/#validate_by_input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sz="31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7800" y="399415"/>
            <a:ext cx="284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Assignment</a:t>
            </a:r>
            <a:endParaRPr sz="5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CSS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presentation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234346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has been created and formatted with HTML, use CSS to change how it is presented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100000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changing margins, font color, or font family in MS Word (it doesn’t change how things are structured, just how they look)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endParaRPr lang="en-US" sz="32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752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 + CSS = </a:t>
            </a:r>
            <a:r>
              <a:rPr sz="5000" dirty="0"/>
              <a:t>WEBPAGE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1" y="2261692"/>
            <a:ext cx="10784559" cy="7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CASCADING STYLE 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712" y="2590800"/>
            <a:ext cx="10521849" cy="5478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website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visually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 err="1"/>
              <a:t>Css</a:t>
            </a:r>
            <a:r>
              <a:rPr lang="en-US" sz="5000" dirty="0"/>
              <a:t> goes where?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701800" y="2438400"/>
            <a:ext cx="1008888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31545" marR="5080" lvl="1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 inside a .</a:t>
            </a:r>
            <a:r>
              <a:rPr lang="en-US" sz="28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don’t need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tag because the whole file is assumed to be in the CSS language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C</a:t>
            </a:r>
            <a:r>
              <a:rPr lang="en-US" sz="5000" dirty="0"/>
              <a:t>SS</a:t>
            </a:r>
            <a:r>
              <a:rPr sz="5000" dirty="0"/>
              <a:t>: FAIR 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 dirty="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 dirty="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learn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CSS for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-76200"/>
            <a:ext cx="13004800" cy="18727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8812" y="4964074"/>
            <a:ext cx="9398000" cy="1026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57150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Slides,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sample files, “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homework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"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 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interesting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r>
              <a:rPr lang="en-US" sz="3300" dirty="0"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be posted here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0194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ODDS </a:t>
            </a:r>
            <a:r>
              <a:rPr lang="en-US" sz="5000" dirty="0"/>
              <a:t>&amp; </a:t>
            </a:r>
            <a:r>
              <a:rPr sz="5000" dirty="0"/>
              <a:t>ENDS</a:t>
            </a:r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8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8812" y="3352800"/>
            <a:ext cx="110759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spc="-5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beckjohnson.com</a:t>
            </a:r>
            <a:endParaRPr sz="6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2590800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 dirty="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0" y="3411014"/>
            <a:ext cx="7651115" cy="4101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endParaRPr lang="en-US" sz="3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		</a:t>
            </a:r>
            <a:r>
              <a:rPr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800" spc="-9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have</a:t>
            </a:r>
            <a:r>
              <a:rPr lang="en-US" sz="380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E7753F-0FF5-4CB5-8EE9-58616FB65186}"/>
              </a:ext>
            </a:extLst>
          </p:cNvPr>
          <p:cNvGrpSpPr/>
          <p:nvPr/>
        </p:nvGrpSpPr>
        <p:grpSpPr>
          <a:xfrm>
            <a:off x="6260357" y="2743200"/>
            <a:ext cx="6763448" cy="5432792"/>
            <a:chOff x="5849054" y="2872262"/>
            <a:chExt cx="6001448" cy="4930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A9EAD3-B5B8-41A5-A6B9-8305A2D61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9054" y="287226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79FD96-AF71-4313-9313-FC432505F266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01674EE9-1936-4097-B08F-9E44D4F81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FB4D6CD-9DF9-48B7-B27E-762E4C01F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E4EB25-7ABB-4C55-851D-A64F9D13A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E598AF-36A0-4AF4-A384-52419F63A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571"/>
            <a:stretch/>
          </p:blipFill>
          <p:spPr>
            <a:xfrm>
              <a:off x="7232494" y="4524901"/>
              <a:ext cx="3186191" cy="11843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428D22-F302-41E8-B81C-FFE8BD126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43" b="18441"/>
            <a:stretch/>
          </p:blipFill>
          <p:spPr>
            <a:xfrm>
              <a:off x="7505662" y="4402114"/>
              <a:ext cx="1445067" cy="14017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A7E8E6-0802-43BC-90DA-83D1A5A09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64" y="2988549"/>
            <a:ext cx="5284625" cy="5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785274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page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font-size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 dirty="0">
                <a:latin typeface="Times New Roman"/>
                <a:cs typeface="Times New Roman"/>
              </a:rPr>
              <a:t>	</a:t>
            </a:r>
            <a:endParaRPr sz="5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chemeClr val="tx1"/>
              </a:buClr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8165" y="2286000"/>
            <a:ext cx="1096846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</a:t>
            </a:r>
            <a:r>
              <a:rPr lang="en-US" kern="1200" spc="-5" dirty="0">
                <a:latin typeface="Georgia"/>
              </a:rPr>
              <a:t>or values like </a:t>
            </a:r>
            <a:r>
              <a:rPr lang="en-US" spc="-5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etc. (depending on the typeface). 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100000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 - Thin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 - Extra Light (Ultra Light)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300</a:t>
            </a:r>
            <a:r>
              <a:rPr lang="en-US" kern="1200" spc="-5" dirty="0">
                <a:latin typeface="Georgia"/>
              </a:rPr>
              <a:t> - Light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400</a:t>
            </a:r>
            <a:r>
              <a:rPr lang="en-US" b="1" kern="1200" spc="-5" dirty="0">
                <a:latin typeface="Georgia"/>
              </a:rPr>
              <a:t> - Normal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500</a:t>
            </a:r>
            <a:r>
              <a:rPr lang="en-US" kern="1200" spc="-5" dirty="0">
                <a:latin typeface="Georgia"/>
              </a:rPr>
              <a:t> - Medium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600</a:t>
            </a:r>
            <a:r>
              <a:rPr lang="en-US" kern="1200" spc="-5" dirty="0">
                <a:latin typeface="Georgia"/>
              </a:rPr>
              <a:t> - Semi Bold (Demi Bold)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700</a:t>
            </a:r>
            <a:r>
              <a:rPr lang="en-US" b="1" kern="1200" spc="-5" dirty="0">
                <a:latin typeface="Georgia"/>
              </a:rPr>
              <a:t> - Bold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800</a:t>
            </a:r>
            <a:r>
              <a:rPr lang="en-US" kern="1200" spc="-5" dirty="0">
                <a:latin typeface="Georgia"/>
              </a:rPr>
              <a:t> - Extra Bold (Ultra Bold)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900</a:t>
            </a:r>
            <a:r>
              <a:rPr lang="en-US" kern="1200" spc="-5" dirty="0">
                <a:latin typeface="Georgia"/>
              </a:rPr>
              <a:t> - Black (Heavy)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BDEF-ECEB-45D2-B4C6-5B550235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" y="2514600"/>
            <a:ext cx="116288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39800" y="2101710"/>
            <a:ext cx="11044669" cy="671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kern="1200" spc="-5" dirty="0">
                <a:latin typeface="Georgia"/>
              </a:rPr>
              <a:t>or</a:t>
            </a:r>
            <a:r>
              <a:rPr lang="en-US" sz="3600" kern="1200" spc="-5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  <a:r>
              <a:rPr lang="en-US" sz="2800" kern="1200" spc="-5" dirty="0">
                <a:latin typeface="Georgia"/>
              </a:rPr>
              <a:t>. 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134745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font-style: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italic;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1200" spc="-5" dirty="0">
                <a:latin typeface="Georgia"/>
              </a:rPr>
              <a:t>If an italic version of the font is not installed, the browser will artificially slope the normal typeface.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E2B-A4F6-43D4-8C3F-B1932DFD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6858000"/>
            <a:ext cx="8496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7401" y="2574126"/>
            <a:ext cx="11125199" cy="645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kern="1200" spc="-5" dirty="0">
                <a:latin typeface="Georgia"/>
              </a:rPr>
              <a:t>the </a:t>
            </a:r>
            <a:r>
              <a:rPr lang="en-US" kern="1200" spc="-5" dirty="0">
                <a:latin typeface="Georgia"/>
              </a:rPr>
              <a:t>name</a:t>
            </a:r>
            <a:r>
              <a:rPr kern="1200" spc="-5" dirty="0">
                <a:latin typeface="Georgia"/>
              </a:rPr>
              <a:t> of a typeface installed on 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000" kern="1200" spc="-5" dirty="0">
              <a:solidFill>
                <a:srgbClr val="5F5F5F"/>
              </a:solidFill>
              <a:latin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kern="1200" spc="-5" dirty="0">
                <a:latin typeface="Georgia"/>
              </a:rPr>
              <a:t>Typically the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kern="1200" spc="-5" dirty="0">
                <a:latin typeface="Georgia"/>
              </a:rPr>
              <a:t> is a list of acceptable fonts that can used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kern="1200" spc="-5" dirty="0">
              <a:solidFill>
                <a:srgbClr val="5F5F5F"/>
              </a:solidFill>
              <a:latin typeface="Georgia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Goes down the list until a font file is found, or until one of the default options is used instead 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sans-serif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cursive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fantasy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</a:rPr>
              <a:t>or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monospace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755650" marR="5080" lvl="1" indent="-28575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1100" dirty="0">
              <a:solidFill>
                <a:srgbClr val="0000FF"/>
              </a:solidFill>
              <a:latin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W3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442896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600" y="2667000"/>
            <a:ext cx="10742078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h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ow big the font should be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is a number representing the size of that element’s text in ems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 or pixels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14px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4178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BC3316-48EB-49BC-A1D0-FA6B9C8F9946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997200" y="5867400"/>
            <a:ext cx="728472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	OF	A	WEBSITE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03800" y="26162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6579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59" y="2047061"/>
            <a:ext cx="11632565" cy="439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stands for pixels, but it won’t be actual device pixels </a:t>
            </a:r>
          </a:p>
          <a:p>
            <a:pPr marL="12700" marR="5080">
              <a:lnSpc>
                <a:spcPct val="100000"/>
              </a:lnSpc>
              <a:buSzPct val="80555"/>
              <a:tabLst>
                <a:tab pos="503555" algn="l"/>
                <a:tab pos="504190" algn="l"/>
                <a:tab pos="983869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device pixels when displaying 1px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1px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should look like ~1/96 inch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on a device with a pixel density of 96dpi, held at arm’s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2DEB9-CAEE-402F-8CF4-AFD213B9BF75}"/>
              </a:ext>
            </a:extLst>
          </p:cNvPr>
          <p:cNvSpPr/>
          <p:nvPr/>
        </p:nvSpPr>
        <p:spPr>
          <a:xfrm>
            <a:off x="587375" y="6440571"/>
            <a:ext cx="7439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That means that 1px should always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8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same“ even though it’s not technically an absolute size</a:t>
            </a: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ah-</a:t>
            </a:r>
            <a:r>
              <a:rPr lang="en-US" sz="5000" dirty="0" err="1"/>
              <a:t>em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 dirty="0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head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ing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That wasn’t quick</a:t>
            </a:r>
            <a:endParaRPr sz="5000" dirty="0"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69084" y="2868479"/>
            <a:ext cx="1124791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dirty="0"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rPr lang="en-US" kern="1200" dirty="0">
                <a:latin typeface="Georgia"/>
              </a:rPr>
              <a:t>the height of a line</a:t>
            </a:r>
          </a:p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dirty="0">
              <a:latin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02400" y="3886200"/>
            <a:ext cx="6702970" cy="5584792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48E50C-381C-454B-8984-7B834E18AECB}"/>
              </a:ext>
            </a:extLst>
          </p:cNvPr>
          <p:cNvSpPr/>
          <p:nvPr/>
        </p:nvSpPr>
        <p:spPr>
          <a:xfrm>
            <a:off x="1008134" y="4387002"/>
            <a:ext cx="63324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2800" dirty="0"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is a number representing the height  of one line in ems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em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 or pixels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px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</a:t>
            </a: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 dirty="0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97000" y="2438400"/>
            <a:ext cx="11317605" cy="624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900" kern="1200" dirty="0">
                <a:latin typeface="Georgia"/>
              </a:rPr>
              <a:t>changes font casing. Can 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</a:t>
            </a:r>
            <a:r>
              <a:rPr lang="en-US" sz="2900" kern="1200" dirty="0">
                <a:latin typeface="Georgia"/>
              </a:rPr>
              <a:t>(all caps),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lowercase</a:t>
            </a:r>
            <a:r>
              <a:rPr lang="en-US" sz="2900" kern="1200" dirty="0">
                <a:latin typeface="Georgia"/>
              </a:rPr>
              <a:t>,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900" kern="1200" dirty="0">
                <a:latin typeface="Georgia"/>
              </a:rPr>
              <a:t> (first letter of all words capitalized) 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z="2900" kern="1200" dirty="0">
                <a:latin typeface="Georgia"/>
              </a:rPr>
              <a:t>change word tracking by specifying the space between letters in ems (</a:t>
            </a:r>
            <a:r>
              <a:rPr lang="en-US" sz="2900" kern="1200" dirty="0" err="1">
                <a:latin typeface="Georgia"/>
              </a:rPr>
              <a:t>em</a:t>
            </a:r>
            <a:r>
              <a:rPr lang="en-US" sz="2900" kern="1200" dirty="0">
                <a:latin typeface="Georgia"/>
              </a:rPr>
              <a:t>) or pixels (</a:t>
            </a:r>
            <a:r>
              <a:rPr lang="en-US" sz="2900" kern="1200" dirty="0" err="1">
                <a:latin typeface="Georgia"/>
              </a:rPr>
              <a:t>px</a:t>
            </a:r>
            <a:r>
              <a:rPr lang="en-US" sz="2900" kern="1200" dirty="0">
                <a:latin typeface="Georgia"/>
              </a:rPr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46" y="8234281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5FCD-722F-43CC-81BF-B79F3055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0" y="0"/>
            <a:ext cx="12990443" cy="761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759B7-3F93-45DE-819C-73519C33DB1C}"/>
              </a:ext>
            </a:extLst>
          </p:cNvPr>
          <p:cNvSpPr/>
          <p:nvPr/>
        </p:nvSpPr>
        <p:spPr>
          <a:xfrm>
            <a:off x="0" y="8534400"/>
            <a:ext cx="13004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5F5F5F"/>
                </a:solidFill>
                <a:latin typeface="Georgia"/>
              </a:rPr>
              <a:t>From</a:t>
            </a:r>
            <a:r>
              <a:rPr lang="en-US" dirty="0"/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  <a:hlinkClick r:id="rId4"/>
              </a:rPr>
              <a:t>moment-zero.com</a:t>
            </a:r>
            <a:endParaRPr lang="en-US" sz="3400" dirty="0">
              <a:solidFill>
                <a:srgbClr val="5F5F5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3979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892790" cy="696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b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background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0DC3C-BDE6-4FAA-B3C7-512FAF3B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2" y="4876800"/>
            <a:ext cx="5539425" cy="16764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</a:t>
            </a:r>
            <a:r>
              <a:rPr lang="en-US" sz="5000" dirty="0"/>
              <a:t> examples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514600"/>
            <a:ext cx="10435590" cy="7455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#000;</a:t>
            </a:r>
          </a:p>
          <a:p>
            <a:pPr marL="1134745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	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Impact, sans-serif;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how things are aligned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7DFC40A-DB97-4175-862B-88DF16E785E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Definitions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1EAB3AB-CA2E-45B9-BFB7-AD240693C8BE}"/>
              </a:ext>
            </a:extLst>
          </p:cNvPr>
          <p:cNvSpPr txBox="1"/>
          <p:nvPr/>
        </p:nvSpPr>
        <p:spPr>
          <a:xfrm>
            <a:off x="1778000" y="3048000"/>
            <a:ext cx="102108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website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bunch of webpages connected to one another with links.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webpage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text file with the extension .html</a:t>
            </a:r>
          </a:p>
          <a:p>
            <a:pPr marL="571500" indent="-571500"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“Marked up” with HTML tags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Styled using CSS 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To get your website online, you upload it to 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server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, which is a computer that “serves” webpages when they’re asked for.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4763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778000" y="3595104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A047225-349E-45BD-B69F-3AD456E1B35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BC3CC49-3E12-4C92-9569-E0A61CB806C3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FCE1278-8866-4173-AC09-8EDBA9A9F43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89A2A7-F31A-4B47-B75D-C99E9E78CB7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 dirty="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 dirty="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size,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text alignment,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color</a:t>
            </a: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Make something change when hovered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For most of the class, we will be updating the same website.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make sure the site you made today is something you will be interested in working on for the next few weeks!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If not, start a new project using what you learned today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888592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6340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create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one new HTML page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called 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Provide some info about yourself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Include at least 3 different types of tags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Use CSS to make it look nice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Email the html file to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933178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133600"/>
            <a:ext cx="8386445" cy="6878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113728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Next time you see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cool website,  inspect how they did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508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during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week,  feel free to email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me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6-7 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777808" y="6834533"/>
            <a:ext cx="1504927" cy="189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0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954D7654-DCEA-4B6B-9F48-7DD63737125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  <a:ln>
            <a:solidFill>
              <a:srgbClr val="3575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spc="-40" dirty="0"/>
              <a:t>CONTENT, </a:t>
            </a:r>
            <a:r>
              <a:rPr sz="5000" dirty="0"/>
              <a:t>DESIGN</a:t>
            </a:r>
            <a:r>
              <a:rPr lang="en-US" sz="5000" dirty="0"/>
              <a:t>,</a:t>
            </a:r>
            <a:r>
              <a:rPr sz="5000" dirty="0"/>
              <a:t> &amp;</a:t>
            </a:r>
            <a:r>
              <a:rPr sz="5000" spc="-40" dirty="0"/>
              <a:t> </a:t>
            </a:r>
            <a:r>
              <a:rPr sz="5000" dirty="0"/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9341191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024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859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55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619" y="5841819"/>
            <a:ext cx="3036570" cy="2321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What the site “is”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HTML</a:t>
            </a:r>
            <a:endParaRPr sz="4600" b="1" dirty="0">
              <a:solidFill>
                <a:srgbClr val="5F5F5F"/>
              </a:solidFill>
              <a:latin typeface="Bebas Neue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798" y="5836485"/>
            <a:ext cx="3383279" cy="2887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How the site looks 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CSS</a:t>
            </a:r>
          </a:p>
          <a:p>
            <a:pPr marL="226060" marR="5080" indent="-213995" algn="ctr">
              <a:lnSpc>
                <a:spcPct val="126200"/>
              </a:lnSpc>
            </a:pP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954" y="5842391"/>
            <a:ext cx="3441446" cy="231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  <a:cs typeface="Bebas Neue Bold"/>
              </a:rPr>
              <a:t>Code</a:t>
            </a:r>
            <a:r>
              <a:rPr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How the site responds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</a:rPr>
              <a:t>Javascript</a:t>
            </a:r>
            <a:endParaRPr lang="en-US" sz="4600" b="1" dirty="0">
              <a:solidFill>
                <a:schemeClr val="tx1">
                  <a:lumMod val="50000"/>
                  <a:lumOff val="50000"/>
                </a:schemeClr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61893</TotalTime>
  <Words>3011</Words>
  <Application>Microsoft Office PowerPoint</Application>
  <PresentationFormat>Custom</PresentationFormat>
  <Paragraphs>628</Paragraphs>
  <Slides>88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Bebas Neue Bold</vt:lpstr>
      <vt:lpstr>Calibri</vt:lpstr>
      <vt:lpstr>Consolas</vt:lpstr>
      <vt:lpstr>Courier New</vt:lpstr>
      <vt:lpstr>Georgia</vt:lpstr>
      <vt:lpstr>Harrington</vt:lpstr>
      <vt:lpstr>Lora</vt:lpstr>
      <vt:lpstr>Symbol</vt:lpstr>
      <vt:lpstr>Times New Roman</vt:lpstr>
      <vt:lpstr>Office Theme</vt:lpstr>
      <vt:lpstr>PowerPoint Presentation</vt:lpstr>
      <vt:lpstr>Introductions</vt:lpstr>
      <vt:lpstr>CLASS SCHEDULE</vt:lpstr>
      <vt:lpstr>course OVERVIEW</vt:lpstr>
      <vt:lpstr>today</vt:lpstr>
      <vt:lpstr>ODDS &amp; ENDS</vt:lpstr>
      <vt:lpstr>PowerPoint Presentation</vt:lpstr>
      <vt:lpstr>Definitions</vt:lpstr>
      <vt:lpstr>CONTENT, DESIGN, &amp; CODE</vt:lpstr>
      <vt:lpstr>PRACTICE, STUDY, PRACTICE</vt:lpstr>
      <vt:lpstr>PRACTICE, STUDY, PRACTICE</vt:lpstr>
      <vt:lpstr>HTML EDITORS</vt:lpstr>
      <vt:lpstr>WEB BROWSERS</vt:lpstr>
      <vt:lpstr>DEVELOPER TOOLS</vt:lpstr>
      <vt:lpstr>PowerPoint Presentation</vt:lpstr>
      <vt:lpstr>DEVELOPER TOOLS</vt:lpstr>
      <vt:lpstr>WEB BROWSERS</vt:lpstr>
      <vt:lpstr>&lt;html&gt;</vt:lpstr>
      <vt:lpstr>HTML is for content</vt:lpstr>
      <vt:lpstr>HTML DOCUMENT</vt:lpstr>
      <vt:lpstr>PowerPoint Presentation</vt:lpstr>
      <vt:lpstr>PowerPoint Presentation</vt:lpstr>
      <vt:lpstr>PowerPoint Presentation</vt:lpstr>
      <vt:lpstr>PowerPoint Presentation</vt:lpstr>
      <vt:lpstr>HTML Elements</vt:lpstr>
      <vt:lpstr>HTML Elements</vt:lpstr>
      <vt:lpstr>HTML RULES</vt:lpstr>
      <vt:lpstr>HTML Attributes</vt:lpstr>
      <vt:lpstr>DOCTYPE</vt:lpstr>
      <vt:lpstr>DOCTYPE</vt:lpstr>
      <vt:lpstr>HTML DECLARATIOn</vt:lpstr>
      <vt:lpstr>&lt;!--HTML COMMENTS--&gt;</vt:lpstr>
      <vt:lpstr>&lt;!--HTML COMMENTS--&gt;</vt:lpstr>
      <vt:lpstr>HEAD ELEMENT</vt:lpstr>
      <vt:lpstr>TITLE TAG</vt:lpstr>
      <vt:lpstr>TITLE TAG</vt:lpstr>
      <vt:lpstr>BODY ELEMENT</vt:lpstr>
      <vt:lpstr>HEADINGS</vt:lpstr>
      <vt:lpstr>HEADINGS</vt:lpstr>
      <vt:lpstr>PARAGRAPHS</vt:lpstr>
      <vt:lpstr>formatting</vt:lpstr>
      <vt:lpstr>List Elements</vt:lpstr>
      <vt:lpstr>List Elements</vt:lpstr>
      <vt:lpstr>List Elements</vt:lpstr>
      <vt:lpstr>IMAGES</vt:lpstr>
      <vt:lpstr>IMAGES</vt:lpstr>
      <vt:lpstr>Links with the anchor tag</vt:lpstr>
      <vt:lpstr>Some &lt;A&gt;ttributes</vt:lpstr>
      <vt:lpstr>layout</vt:lpstr>
      <vt:lpstr>layout</vt:lpstr>
      <vt:lpstr>PowerPoint Presentation</vt:lpstr>
      <vt:lpstr>PowerPoint Presentation</vt:lpstr>
      <vt:lpstr>Assignment</vt:lpstr>
      <vt:lpstr>PowerPoint Presentation</vt:lpstr>
      <vt:lpstr>CSS is for presentation</vt:lpstr>
      <vt:lpstr>html + CSS = WEBPAGE</vt:lpstr>
      <vt:lpstr>CASCADING STYLE SHEETS</vt:lpstr>
      <vt:lpstr>Css goes where?</vt:lpstr>
      <vt:lpstr>CSS: FAIR WARNING</vt:lpstr>
      <vt:lpstr>ANATOMY OF A CSS RULE</vt:lpstr>
      <vt:lpstr>ANATOMY OF A CSS RULE</vt:lpstr>
      <vt:lpstr>ANATOMY OF A CSS RULE</vt:lpstr>
      <vt:lpstr>EXAMPLE CSS RULE</vt:lpstr>
      <vt:lpstr>EXAMPLE CSS RULE</vt:lpstr>
      <vt:lpstr>{ } Common font Properties</vt:lpstr>
      <vt:lpstr>{ } Common font Properties</vt:lpstr>
      <vt:lpstr>{ } Common font Properties</vt:lpstr>
      <vt:lpstr>{ } Common font Properties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font transform</vt:lpstr>
      <vt:lpstr>{ } Colors</vt:lpstr>
      <vt:lpstr>{ } Color examples</vt:lpstr>
      <vt:lpstr>{ } Text-align</vt:lpstr>
      <vt:lpstr>{ } states in CSS</vt:lpstr>
      <vt:lpstr>{ } Pseudo ex-psample</vt:lpstr>
      <vt:lpstr>{ } link states</vt:lpstr>
      <vt:lpstr>{ } four link states</vt:lpstr>
      <vt:lpstr>PowerPoint Presentation</vt:lpstr>
      <vt:lpstr>Practice</vt:lpstr>
      <vt:lpstr>HOMEWORK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Slides</dc:title>
  <dc:creator>Rebeckah Johnson</dc:creator>
  <cp:lastModifiedBy>Rebeckah Johnson</cp:lastModifiedBy>
  <cp:revision>320</cp:revision>
  <dcterms:created xsi:type="dcterms:W3CDTF">2017-02-09T11:19:08Z</dcterms:created>
  <dcterms:modified xsi:type="dcterms:W3CDTF">2019-02-12T19:06:52Z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2017-01-13T00:00:00Z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2019-01-07T23:42:00.4449225Z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2019-01-07T23:42:00.4449225Z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